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6"/>
  </p:notesMasterIdLst>
  <p:sldIdLst>
    <p:sldId id="334" r:id="rId2"/>
    <p:sldId id="340" r:id="rId3"/>
    <p:sldId id="341" r:id="rId4"/>
    <p:sldId id="342" r:id="rId5"/>
    <p:sldId id="343" r:id="rId6"/>
    <p:sldId id="339" r:id="rId7"/>
    <p:sldId id="338" r:id="rId8"/>
    <p:sldId id="256" r:id="rId9"/>
    <p:sldId id="293" r:id="rId10"/>
    <p:sldId id="294" r:id="rId11"/>
    <p:sldId id="295" r:id="rId12"/>
    <p:sldId id="303" r:id="rId13"/>
    <p:sldId id="308" r:id="rId14"/>
    <p:sldId id="309" r:id="rId15"/>
    <p:sldId id="317" r:id="rId16"/>
    <p:sldId id="316" r:id="rId17"/>
    <p:sldId id="330" r:id="rId18"/>
    <p:sldId id="304" r:id="rId19"/>
    <p:sldId id="306" r:id="rId20"/>
    <p:sldId id="296" r:id="rId21"/>
    <p:sldId id="259" r:id="rId22"/>
    <p:sldId id="264" r:id="rId23"/>
    <p:sldId id="269" r:id="rId24"/>
    <p:sldId id="297" r:id="rId25"/>
    <p:sldId id="271" r:id="rId26"/>
    <p:sldId id="291" r:id="rId27"/>
    <p:sldId id="298" r:id="rId28"/>
    <p:sldId id="281" r:id="rId29"/>
    <p:sldId id="283" r:id="rId30"/>
    <p:sldId id="284" r:id="rId31"/>
    <p:sldId id="299" r:id="rId32"/>
    <p:sldId id="300" r:id="rId33"/>
    <p:sldId id="301" r:id="rId34"/>
    <p:sldId id="318" r:id="rId35"/>
    <p:sldId id="319" r:id="rId36"/>
    <p:sldId id="320" r:id="rId37"/>
    <p:sldId id="322" r:id="rId38"/>
    <p:sldId id="323" r:id="rId39"/>
    <p:sldId id="324" r:id="rId40"/>
    <p:sldId id="325" r:id="rId41"/>
    <p:sldId id="326" r:id="rId42"/>
    <p:sldId id="327" r:id="rId43"/>
    <p:sldId id="328" r:id="rId44"/>
    <p:sldId id="329" r:id="rId4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673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9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0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2C3DE4-34DE-45DB-84DB-70D61DA9AB3D}" type="datetimeFigureOut">
              <a:rPr lang="en-GB" smtClean="0"/>
              <a:t>11/10/2022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284EFC-FA4A-4447-8D87-AE19704C411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86946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AAE9AD-B768-F203-5463-C05023F83D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5A80D032-24BE-F34C-F738-F079E100D9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4BF466-B520-D4BD-F716-CFFABF218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E5ACD8-7B1C-4054-889C-3B5C6A050D7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CE03AB6-D549-8CF3-759C-BE9E64011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F08F6BE-EA73-FEF4-F267-B96349C2B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6201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7DA5DF-3E9A-23F2-9612-1C8689EDD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5A2B476-9575-D897-4A90-C1E5C79AFD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BCEFB23-BE27-EF39-33A9-DD1A724F1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7AF465-1290-4CB4-836E-2BFF9F1DD64E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AFCE363-9DA8-766B-53F0-800E8DC51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31A79E-E589-629C-7973-0159D53D6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6838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F000713-9A04-B5D5-6ACC-4960D5B56A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537B426-AB21-93F9-457F-9D7F9769B9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8EB1FB-2189-C64F-86C2-D883837131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E5F81-9818-4B0D-B1F0-3792B65F88C0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87422B7-4C6C-36B6-D913-47CA6555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E3C9E13-93E2-757C-6ECA-89921A33E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6398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756CEEA-5C53-B760-3FB7-7BBC3D3A2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7DFAB96-7519-9B39-2233-CFE8A2A10E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D237493-A3A6-DED1-9F75-5C2754101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9D14B7-2212-4C8A-9FF0-9467B69A540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E7A8283-65C0-7DF3-EE2E-CDC52DB8C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502483F-B8B3-5EC9-4214-76AF1298EC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6574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7DB278-5540-F1B0-69A5-24F4692A2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FE72687-5E76-2E78-1884-FCA11EB38C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8039D12-65B8-1857-10EC-416521D95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314842-8DC1-4F75-8B75-8B541358B8D3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63D8CC-EEF0-D11B-5E31-06B1C875A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225C45-7883-221F-E5B4-3E45DF08F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9678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7981721-A09C-97EF-AE7A-C1AD48380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A34CD0D-2BA2-CEAC-8D52-8BB1842C97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0F1DCF5-9E0F-B003-1D27-223117F7E0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F9AA732-4456-A192-AA12-DCA7025C0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F0469-EF7B-49BB-9D90-B066D74B2619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A143C2A1-F279-EBA4-8D9D-9D8D208456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B66BAA9-F3F6-FD4C-9334-28493A0EF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8899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CC1032-CE22-E031-D078-2FCB49E93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C4226C6-8075-A57F-DD91-9C0047A8A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CEC02D8-8B94-C8C5-C3B6-30B74E1DAD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90D7775F-8D03-B688-4294-A8C33EE4BB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5DF4335-97A5-21C3-C9C2-6ADDB4129D2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B06FAD62-C251-33D4-D349-CA1FC1061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CBB2F-7344-44C4-A34E-45721B858CBB}" type="datetime1">
              <a:rPr lang="en-GB" smtClean="0"/>
              <a:t>11/10/2022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C33B158B-5842-2C25-87F5-057D12E9B8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0359E83-FB69-093E-0A05-0F69F1B3B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46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46F9B7-7003-0ECD-D5B8-125D497BF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E20DC366-49A5-116D-5ADB-7E75BD81D5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E1CEF1-47D4-461B-B5EF-DD116131E2B3}" type="datetime1">
              <a:rPr lang="en-GB" smtClean="0"/>
              <a:t>11/10/2022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05E64D-C887-12E4-2DE9-28C322656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B657862-E5A0-A603-BE6F-781B4CD269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04800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C782FD63-EB7D-ED67-E979-4428DBB0A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967F-F1E4-47F9-AB3D-FCB0C4F7EF4C}" type="datetime1">
              <a:rPr lang="en-GB" smtClean="0"/>
              <a:t>11/10/2022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8EEF306-C6DB-24F0-2950-ADD1532E1B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543F8652-98E3-C915-747E-A28C702A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306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BCDF222-E7C5-7806-6118-7DF50025E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16EAAC-2C70-AB13-FCA9-E2019FA30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22A777B-D321-E5B6-4DAA-D394488E5B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EBE75B9-FFAC-C089-91CE-3D6DBC779A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5683DA-8DBA-4DE1-A5F9-6E0373F293FB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72F228F9-63AF-E61C-65EF-B03886107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A28893C-5D1E-E4A1-69F6-E31ABB5E4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86909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4101D-CC58-21CD-4E20-183DBA98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B238759-23DB-1B71-0796-B50ACEA730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374CCEB-109B-9217-85E5-828004F5C6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9A1AFE0-32B5-30D8-D60A-6EA9FD7005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95EA11-C8B7-46E7-9875-A9888291DBD4}" type="datetime1">
              <a:rPr lang="en-GB" smtClean="0"/>
              <a:t>11/10/2022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BAE256-6EC8-65DD-6B56-A6AF770F5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BFE8630-BBD8-8F6D-FE44-1436FDD39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640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E3E4978F-ACC1-46A2-57BC-3638655A4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F04C18D-0C64-D278-AECF-74835C6DBB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39D607B-1FEF-2712-99C2-E99321544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7B7B3-943F-425C-8B66-4FAFC4A780D7}" type="datetime1">
              <a:rPr lang="en-GB" smtClean="0"/>
              <a:t>11/10/2022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B25A92-F988-3E4F-896A-D1A4916AB8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40B4C58-FF04-167E-E706-B100648127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8CC84D-3979-4E46-9A9F-65B7B277FF0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84145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8A9EC-F2B0-743C-EE40-A6DE130B48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600" b="1" dirty="0"/>
              <a:t>WP1</a:t>
            </a:r>
            <a:endParaRPr lang="en-GB" sz="6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6A3BEA-9631-4666-3BE7-26CD340FC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Path Enumeration</a:t>
            </a:r>
            <a:endParaRPr lang="en-GB" sz="2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500A80-1C14-0408-22B3-068FF45E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87331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D4660FC4-52D6-13AF-4EB3-8DD2D3582D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3873" y="1465267"/>
            <a:ext cx="11710977" cy="452595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F8F0C676-04E0-F709-A103-44FA32F5A6A1}"/>
              </a:ext>
            </a:extLst>
          </p:cNvPr>
          <p:cNvSpPr txBox="1"/>
          <p:nvPr/>
        </p:nvSpPr>
        <p:spPr>
          <a:xfrm>
            <a:off x="552450" y="543609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en-GB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E144FDE-23AF-DF78-0324-EFDDDD0E0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0248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15DAE2CD-9C81-28F4-348C-D0F391FEE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1703" y="1320145"/>
            <a:ext cx="11608594" cy="5242900"/>
          </a:xfrm>
          <a:prstGeom prst="rect">
            <a:avLst/>
          </a:prstGeom>
        </p:spPr>
      </p:pic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62ED0836-9843-E2F3-CAD2-5AE7304C7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11</a:t>
            </a:fld>
            <a:endParaRPr lang="en-GB"/>
          </a:p>
        </p:txBody>
      </p:sp>
      <p:sp>
        <p:nvSpPr>
          <p:cNvPr id="12" name="Textfeld 11">
            <a:extLst>
              <a:ext uri="{FF2B5EF4-FFF2-40B4-BE49-F238E27FC236}">
                <a16:creationId xmlns:a16="http://schemas.microsoft.com/office/drawing/2014/main" id="{F6CA4D37-2015-9905-2918-82B8C01FF8FF}"/>
              </a:ext>
            </a:extLst>
          </p:cNvPr>
          <p:cNvSpPr txBox="1"/>
          <p:nvPr/>
        </p:nvSpPr>
        <p:spPr>
          <a:xfrm>
            <a:off x="552450" y="391209"/>
            <a:ext cx="278704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076219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8A9EC-F2B0-743C-EE40-A6DE130B48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600" b="1" dirty="0"/>
              <a:t>WP3</a:t>
            </a:r>
            <a:endParaRPr lang="en-GB" sz="6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6A3BEA-9631-4666-3BE7-26CD340FC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/>
              <a:t>Flow-</a:t>
            </a:r>
            <a:r>
              <a:rPr lang="de-DE" sz="2800" dirty="0" err="1"/>
              <a:t>based</a:t>
            </a:r>
            <a:r>
              <a:rPr lang="de-DE" sz="2800" dirty="0"/>
              <a:t> </a:t>
            </a:r>
            <a:r>
              <a:rPr lang="de-DE" sz="2800" dirty="0" err="1"/>
              <a:t>Optimization</a:t>
            </a:r>
            <a:endParaRPr lang="en-GB" sz="2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500A80-1C14-0408-22B3-068FF45E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123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169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Time Analysis for flow-based Optimization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Inhaltsplatzhalter 9">
            <a:extLst>
              <a:ext uri="{FF2B5EF4-FFF2-40B4-BE49-F238E27FC236}">
                <a16:creationId xmlns:a16="http://schemas.microsoft.com/office/drawing/2014/main" id="{B3AF6437-A646-C5D7-1FA8-F6107655CE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84347" y="516804"/>
            <a:ext cx="3883398" cy="574514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11 datasets:</a:t>
            </a: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Human_simulated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Human_leukemia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Human Diverse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SRR307903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SRR307911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SRR315323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SRR315334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SRR387661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SRR534291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SRR534307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SRR534319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SRR545695</a:t>
            </a:r>
          </a:p>
          <a:p>
            <a:r>
              <a:rPr lang="en-US" sz="2000" dirty="0">
                <a:solidFill>
                  <a:srgbClr val="FFFFFF"/>
                </a:solidFill>
              </a:rPr>
              <a:t>6 cost-functions per mode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3 linear 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3 quadratic</a:t>
            </a:r>
          </a:p>
          <a:p>
            <a:pPr lvl="1"/>
            <a:endParaRPr lang="en-US" sz="2000" dirty="0">
              <a:solidFill>
                <a:srgbClr val="FFFFFF"/>
              </a:solidFill>
            </a:endParaRP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80391" y="6535157"/>
            <a:ext cx="973667" cy="2743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 sz="105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13</a:t>
            </a:fld>
            <a:endParaRPr lang="en-US" sz="105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C0E8B384-9069-4C00-38DB-E9D10ED9EFD7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5" t="6240" r="57588" b="5516"/>
          <a:stretch/>
        </p:blipFill>
        <p:spPr>
          <a:xfrm>
            <a:off x="723057" y="2583011"/>
            <a:ext cx="6107511" cy="3851949"/>
          </a:xfrm>
        </p:spPr>
      </p:pic>
    </p:spTree>
    <p:extLst>
      <p:ext uri="{BB962C8B-B14F-4D97-AF65-F5344CB8AC3E}">
        <p14:creationId xmlns:p14="http://schemas.microsoft.com/office/powerpoint/2010/main" val="8771317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Precision and Sensitivity for flow-based Optimization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597B770-646A-9DF0-04BC-873CF4CA26B5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059" t="6217" r="8529" b="5634"/>
          <a:stretch/>
        </p:blipFill>
        <p:spPr>
          <a:xfrm>
            <a:off x="1418844" y="2512333"/>
            <a:ext cx="9354311" cy="3893809"/>
          </a:xfrm>
        </p:spPr>
      </p:pic>
    </p:spTree>
    <p:extLst>
      <p:ext uri="{BB962C8B-B14F-4D97-AF65-F5344CB8AC3E}">
        <p14:creationId xmlns:p14="http://schemas.microsoft.com/office/powerpoint/2010/main" val="34916780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Number of Transcripts and Transcript Size for flow-based Optimization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 descr="Ein Bild, das Text, Haushaltsgerät, Screenshot enthält.&#10;&#10;Automatisch generierte Beschreibung">
            <a:extLst>
              <a:ext uri="{FF2B5EF4-FFF2-40B4-BE49-F238E27FC236}">
                <a16:creationId xmlns:a16="http://schemas.microsoft.com/office/drawing/2014/main" id="{36C5C402-BD70-0BBB-FD58-8D102A1C83B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12" r="8706"/>
          <a:stretch/>
        </p:blipFill>
        <p:spPr>
          <a:xfrm>
            <a:off x="363354" y="2612421"/>
            <a:ext cx="11465292" cy="3267169"/>
          </a:xfrm>
        </p:spPr>
      </p:pic>
    </p:spTree>
    <p:extLst>
      <p:ext uri="{BB962C8B-B14F-4D97-AF65-F5344CB8AC3E}">
        <p14:creationId xmlns:p14="http://schemas.microsoft.com/office/powerpoint/2010/main" val="2972918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4B2D79A-CBCE-7192-D310-0FA38C295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Cost-function dependent results </a:t>
            </a:r>
            <a:b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</a:br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for flow-based Optimization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463106-156A-7F60-E9F2-06F4BE56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16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8FA3A424-45C4-939D-FC33-3C414DFDE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29" t="2824" r="9101"/>
          <a:stretch/>
        </p:blipFill>
        <p:spPr>
          <a:xfrm>
            <a:off x="135273" y="2692496"/>
            <a:ext cx="11921454" cy="3342537"/>
          </a:xfrm>
        </p:spPr>
      </p:pic>
    </p:spTree>
    <p:extLst>
      <p:ext uri="{BB962C8B-B14F-4D97-AF65-F5344CB8AC3E}">
        <p14:creationId xmlns:p14="http://schemas.microsoft.com/office/powerpoint/2010/main" val="21413557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0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4B2D79A-CBCE-7192-D310-0FA38C295E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Overall results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1463106-156A-7F60-E9F2-06F4BE562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 smtClean="0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17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63FAE93F-FC06-E49D-607D-03E3C51E50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27" t="5599" r="8942" b="2861"/>
          <a:stretch/>
        </p:blipFill>
        <p:spPr>
          <a:xfrm>
            <a:off x="0" y="2760527"/>
            <a:ext cx="12107509" cy="3187512"/>
          </a:xfrm>
        </p:spPr>
      </p:pic>
    </p:spTree>
    <p:extLst>
      <p:ext uri="{BB962C8B-B14F-4D97-AF65-F5344CB8AC3E}">
        <p14:creationId xmlns:p14="http://schemas.microsoft.com/office/powerpoint/2010/main" val="2801192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959CDD-8078-2C9C-C227-70601E8769D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Vielen Dank.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10CB7D4-C43C-240D-5F1B-F56934696C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D99B2002-77B5-C4CF-4C3C-5299D2A22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099870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666A21E-41C2-92E4-A97F-FC01D01315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Anhang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6FF2A5-70A3-E659-2890-FDBB323BA3D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7CB6606-4511-5655-3FFD-193D6F97C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51041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5830-BF3B-C582-E3BD-BA5A25C15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401D23-FC0C-A8F7-D7CE-4B74B43B700F}"/>
              </a:ext>
            </a:extLst>
          </p:cNvPr>
          <p:cNvSpPr txBox="1"/>
          <p:nvPr/>
        </p:nvSpPr>
        <p:spPr>
          <a:xfrm>
            <a:off x="692458" y="373164"/>
            <a:ext cx="62581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Runtime and Fraction exceeding 10k Transcripts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DA29519A-048A-AA88-50E3-92C478E89B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89" r="9505"/>
          <a:stretch/>
        </p:blipFill>
        <p:spPr>
          <a:xfrm>
            <a:off x="151916" y="1703470"/>
            <a:ext cx="11888168" cy="3451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57248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E250D6E-6329-FB52-CDBA-B04B4BA88A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WP2 - Anhang</a:t>
            </a:r>
            <a:endParaRPr lang="en-GB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71839D1-8683-7D28-1DE3-3F22EABDF9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7597C88-18CA-5B79-868B-08DFAE751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11230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feld 9">
            <a:extLst>
              <a:ext uri="{FF2B5EF4-FFF2-40B4-BE49-F238E27FC236}">
                <a16:creationId xmlns:a16="http://schemas.microsoft.com/office/drawing/2014/main" id="{6F921143-7608-8F9B-1D3D-73943D3D01D8}"/>
              </a:ext>
            </a:extLst>
          </p:cNvPr>
          <p:cNvSpPr txBox="1"/>
          <p:nvPr/>
        </p:nvSpPr>
        <p:spPr>
          <a:xfrm>
            <a:off x="737358" y="644561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Total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A87297A1-AC6C-8C14-5DE7-3D12971D2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871" y="1721185"/>
            <a:ext cx="11844304" cy="4492254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561B7CE-2EC2-A760-F3FD-E52E269EF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4807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feld 8">
            <a:extLst>
              <a:ext uri="{FF2B5EF4-FFF2-40B4-BE49-F238E27FC236}">
                <a16:creationId xmlns:a16="http://schemas.microsoft.com/office/drawing/2014/main" id="{623EEABD-6E8F-CB5A-ACE5-10F24B969F4E}"/>
              </a:ext>
            </a:extLst>
          </p:cNvPr>
          <p:cNvSpPr txBox="1"/>
          <p:nvPr/>
        </p:nvSpPr>
        <p:spPr>
          <a:xfrm>
            <a:off x="689733" y="365882"/>
            <a:ext cx="30137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Total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D17BAC8-A529-F7EA-DCB8-B76A9D932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140" y="1178465"/>
            <a:ext cx="11745523" cy="5227928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5BA45F0-035B-4653-B7C6-39EC4064BF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936846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D458B4DF-E941-BDA1-B46D-1F666F90B7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143" y="1587420"/>
            <a:ext cx="11803713" cy="4561798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9DF2B48-193C-2AB0-D41B-180FA59CE6FB}"/>
              </a:ext>
            </a:extLst>
          </p:cNvPr>
          <p:cNvSpPr txBox="1"/>
          <p:nvPr/>
        </p:nvSpPr>
        <p:spPr>
          <a:xfrm>
            <a:off x="756408" y="61353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D8E735D-DCC9-2D40-97FD-D919323F5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33620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47FD049-0B16-27A7-0F77-20162591C7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" y="1704975"/>
            <a:ext cx="11731056" cy="451787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0FFE3731-293E-487B-33E2-03A50276A1D6}"/>
              </a:ext>
            </a:extLst>
          </p:cNvPr>
          <p:cNvSpPr txBox="1"/>
          <p:nvPr/>
        </p:nvSpPr>
        <p:spPr>
          <a:xfrm>
            <a:off x="756408" y="61353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9CCB25A-D50E-9DFF-CF0B-8E5DBD428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61333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58D0BDA6-E388-3781-DCF0-98412CCAEB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346" y="1219200"/>
            <a:ext cx="11856051" cy="531495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2181EB3-1ED8-E450-0C47-F0443B77CB38}"/>
              </a:ext>
            </a:extLst>
          </p:cNvPr>
          <p:cNvSpPr txBox="1"/>
          <p:nvPr/>
        </p:nvSpPr>
        <p:spPr>
          <a:xfrm>
            <a:off x="689733" y="365882"/>
            <a:ext cx="341984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transcripts</a:t>
            </a:r>
            <a:r>
              <a:rPr lang="de-DE" dirty="0"/>
              <a:t> per </a:t>
            </a:r>
            <a:r>
              <a:rPr lang="de-DE" dirty="0" err="1"/>
              <a:t>gene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885A458-11FE-D0BA-CEAE-2AD898551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49479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99369C3-B1FF-21E6-4138-325DE13E3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616" y="1638301"/>
            <a:ext cx="11788767" cy="4556022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2A01B1B1-37EE-5426-A5DE-343ADFBE061D}"/>
              </a:ext>
            </a:extLst>
          </p:cNvPr>
          <p:cNvSpPr txBox="1"/>
          <p:nvPr/>
        </p:nvSpPr>
        <p:spPr>
          <a:xfrm>
            <a:off x="737358" y="527807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70C9299D-CBDC-AA5A-189F-BEDB21C39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729748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2A01B1B1-37EE-5426-A5DE-343ADFBE061D}"/>
              </a:ext>
            </a:extLst>
          </p:cNvPr>
          <p:cNvSpPr txBox="1"/>
          <p:nvPr/>
        </p:nvSpPr>
        <p:spPr>
          <a:xfrm>
            <a:off x="737358" y="527807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CCCC2C6-96A3-80E9-B637-E42277814A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465" y="1531386"/>
            <a:ext cx="11815069" cy="4545564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E10B5782-E2C0-FB91-2CA4-4707F8A66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858344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81B28146-27D8-3BAD-A7C4-A4A804900D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519" y="1200937"/>
            <a:ext cx="11602961" cy="5237963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13945E3F-864E-CC4E-0980-33098FCCF4B8}"/>
              </a:ext>
            </a:extLst>
          </p:cNvPr>
          <p:cNvSpPr txBox="1"/>
          <p:nvPr/>
        </p:nvSpPr>
        <p:spPr>
          <a:xfrm>
            <a:off x="689733" y="365882"/>
            <a:ext cx="34088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exons</a:t>
            </a:r>
            <a:r>
              <a:rPr lang="de-DE" dirty="0"/>
              <a:t> per </a:t>
            </a:r>
            <a:r>
              <a:rPr lang="de-DE" dirty="0" err="1"/>
              <a:t>transcript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35BF44D7-1283-09BC-9EAD-02DA5965CD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60375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feld 6">
            <a:extLst>
              <a:ext uri="{FF2B5EF4-FFF2-40B4-BE49-F238E27FC236}">
                <a16:creationId xmlns:a16="http://schemas.microsoft.com/office/drawing/2014/main" id="{FBC51C39-3834-A24D-A88D-6FE7633E19EB}"/>
              </a:ext>
            </a:extLst>
          </p:cNvPr>
          <p:cNvSpPr txBox="1"/>
          <p:nvPr/>
        </p:nvSpPr>
        <p:spPr>
          <a:xfrm>
            <a:off x="604008" y="604007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602F1B1F-18F1-C2F7-9E90-F896520A4CCA}"/>
                  </a:ext>
                </a:extLst>
              </p:cNvPr>
              <p:cNvSpPr txBox="1"/>
              <p:nvPr/>
            </p:nvSpPr>
            <p:spPr>
              <a:xfrm>
                <a:off x="7554723" y="604007"/>
                <a:ext cx="3418077" cy="61549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en-GB" i="0">
                          <a:latin typeface="Cambria Math" panose="02040503050406030204" pitchFamily="18" charset="0"/>
                        </a:rPr>
                        <m:t>ensitivity</m:t>
                      </m:r>
                      <m:r>
                        <a:rPr lang="en-GB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  <m:r>
                            <a:rPr lang="en-GB" i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FN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9" name="Textfeld 8">
                <a:extLst>
                  <a:ext uri="{FF2B5EF4-FFF2-40B4-BE49-F238E27FC236}">
                    <a16:creationId xmlns:a16="http://schemas.microsoft.com/office/drawing/2014/main" id="{602F1B1F-18F1-C2F7-9E90-F896520A4C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54723" y="604007"/>
                <a:ext cx="3418077" cy="61549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Grafik 4">
            <a:extLst>
              <a:ext uri="{FF2B5EF4-FFF2-40B4-BE49-F238E27FC236}">
                <a16:creationId xmlns:a16="http://schemas.microsoft.com/office/drawing/2014/main" id="{1A9C230F-4474-41C2-7D5B-FF4DF21260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0025" y="1696741"/>
            <a:ext cx="11791950" cy="4557252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66283F2-F69F-3E5E-C750-039DFC36A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29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84120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5830-BF3B-C582-E3BD-BA5A25C15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401D23-FC0C-A8F7-D7CE-4B74B43B700F}"/>
              </a:ext>
            </a:extLst>
          </p:cNvPr>
          <p:cNvSpPr txBox="1"/>
          <p:nvPr/>
        </p:nvSpPr>
        <p:spPr>
          <a:xfrm>
            <a:off x="692458" y="373164"/>
            <a:ext cx="52497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Transcript size and Transcripts per gene </a:t>
            </a:r>
          </a:p>
        </p:txBody>
      </p:sp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1817253-15D0-E24D-BEB9-5D0BB254AD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9" r="9279"/>
          <a:stretch/>
        </p:blipFill>
        <p:spPr>
          <a:xfrm>
            <a:off x="0" y="1713719"/>
            <a:ext cx="12019877" cy="343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9593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9E56514-33CD-61D8-9584-CC665E3515E8}"/>
                  </a:ext>
                </a:extLst>
              </p:cNvPr>
              <p:cNvSpPr txBox="1"/>
              <p:nvPr/>
            </p:nvSpPr>
            <p:spPr>
              <a:xfrm>
                <a:off x="6386557" y="600819"/>
                <a:ext cx="6094602" cy="6090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en-GB" smtClean="0">
                          <a:latin typeface="Cambria Math" panose="02040503050406030204" pitchFamily="18" charset="0"/>
                        </a:rPr>
                        <m:t>P</m:t>
                      </m:r>
                      <m:r>
                        <m:rPr>
                          <m:sty m:val="p"/>
                        </m:rPr>
                        <a:rPr lang="en-GB" i="0">
                          <a:latin typeface="Cambria Math" panose="02040503050406030204" pitchFamily="18" charset="0"/>
                        </a:rPr>
                        <m:t>recision</m:t>
                      </m:r>
                      <m:r>
                        <a:rPr lang="en-GB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GB" i="1">
                              <a:solidFill>
                                <a:srgbClr val="836967"/>
                              </a:solidFill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TP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en-GB" i="0">
                              <a:latin typeface="Cambria Math" panose="02040503050406030204" pitchFamily="18" charset="0"/>
                            </a:rPr>
                            <m:t>P</m:t>
                          </m:r>
                        </m:den>
                      </m:f>
                    </m:oMath>
                  </m:oMathPara>
                </a14:m>
                <a:endParaRPr lang="en-GB" dirty="0"/>
              </a:p>
            </p:txBody>
          </p:sp>
        </mc:Choice>
        <mc:Fallback xmlns="">
          <p:sp>
            <p:nvSpPr>
              <p:cNvPr id="11" name="Textfeld 10">
                <a:extLst>
                  <a:ext uri="{FF2B5EF4-FFF2-40B4-BE49-F238E27FC236}">
                    <a16:creationId xmlns:a16="http://schemas.microsoft.com/office/drawing/2014/main" id="{A9E56514-33CD-61D8-9584-CC665E3515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6557" y="600819"/>
                <a:ext cx="6094602" cy="609077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Textfeld 1">
            <a:extLst>
              <a:ext uri="{FF2B5EF4-FFF2-40B4-BE49-F238E27FC236}">
                <a16:creationId xmlns:a16="http://schemas.microsoft.com/office/drawing/2014/main" id="{F4CA12D6-C228-A120-B7F1-3D2D8ABB72C2}"/>
              </a:ext>
            </a:extLst>
          </p:cNvPr>
          <p:cNvSpPr txBox="1"/>
          <p:nvPr/>
        </p:nvSpPr>
        <p:spPr>
          <a:xfrm>
            <a:off x="604008" y="604007"/>
            <a:ext cx="3107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439F621-B96B-B7C0-00F9-8618462A08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0157" y="1726828"/>
            <a:ext cx="11711685" cy="4527165"/>
          </a:xfrm>
          <a:prstGeom prst="rect">
            <a:avLst/>
          </a:prstGeom>
        </p:spPr>
      </p:pic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7DA24DC-65DE-10FE-C277-D27DB7369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67117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836343D0-E668-5BDE-72D6-971D1A4515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575" y="1352081"/>
            <a:ext cx="11268075" cy="5089108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L1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86D3606-E2CE-3801-E90C-6ACB9BA1B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2424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L0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8E0FD4B-0454-861E-6693-388168F0BD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1344314"/>
            <a:ext cx="11630025" cy="5252579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BEB45F85-E0C0-D185-CC01-EF9C21FF2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0882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feld 4">
            <a:extLst>
              <a:ext uri="{FF2B5EF4-FFF2-40B4-BE49-F238E27FC236}">
                <a16:creationId xmlns:a16="http://schemas.microsoft.com/office/drawing/2014/main" id="{1F0776E4-15DD-6B16-7B28-449AEF9A2CE2}"/>
              </a:ext>
            </a:extLst>
          </p:cNvPr>
          <p:cNvSpPr txBox="1"/>
          <p:nvPr/>
        </p:nvSpPr>
        <p:spPr>
          <a:xfrm>
            <a:off x="842133" y="261107"/>
            <a:ext cx="278704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Sensitivity</a:t>
            </a:r>
            <a:r>
              <a:rPr lang="de-DE" dirty="0"/>
              <a:t> and Precision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L2 norm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sparsity</a:t>
            </a:r>
            <a:r>
              <a:rPr lang="de-DE" dirty="0"/>
              <a:t> </a:t>
            </a:r>
            <a:r>
              <a:rPr lang="de-DE" dirty="0" err="1"/>
              <a:t>constraints</a:t>
            </a:r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F1AA7524-1C61-8FF1-4836-2893366BB4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2912" y="1357204"/>
            <a:ext cx="11357113" cy="5129321"/>
          </a:xfrm>
          <a:prstGeom prst="rect">
            <a:avLst/>
          </a:prstGeom>
        </p:spPr>
      </p:pic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C63CEC79-2B99-6524-576C-753C6588C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281721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FA70822E-7024-DDA7-6EA2-126357E5F4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Anhang WP3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E13B973-ECDF-265F-B001-9D71B25FF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34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4345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8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Further Analysis for flow-based Optimization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35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2FEC53C6-8500-E663-7507-38198FB88F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62" t="4301" r="8633"/>
          <a:stretch/>
        </p:blipFill>
        <p:spPr>
          <a:xfrm>
            <a:off x="40505" y="2755791"/>
            <a:ext cx="12151495" cy="3288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25389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Further Analysis for flow-based Optimization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nhaltsplatzhalter 5" descr="Ein Bild, das Text, Screenshot, Schrank enthält.&#10;&#10;Automatisch generierte Beschreibung">
            <a:extLst>
              <a:ext uri="{FF2B5EF4-FFF2-40B4-BE49-F238E27FC236}">
                <a16:creationId xmlns:a16="http://schemas.microsoft.com/office/drawing/2014/main" id="{5C0A76C1-33D5-36C9-ABFB-BF667C7B71D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" r="9614"/>
          <a:stretch/>
        </p:blipFill>
        <p:spPr>
          <a:xfrm>
            <a:off x="378067" y="2909455"/>
            <a:ext cx="11356897" cy="3252312"/>
          </a:xfrm>
          <a:prstGeom prst="rect">
            <a:avLst/>
          </a:prstGeom>
        </p:spPr>
      </p:pic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36</a:t>
            </a:fld>
            <a:endParaRPr lang="en-US">
              <a:solidFill>
                <a:srgbClr val="89898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466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34348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Analysis for flow-based Optimization (TLLP)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144863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37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E397CF-4512-D819-DF15-96ADDA056121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5" r="8918"/>
          <a:stretch/>
        </p:blipFill>
        <p:spPr>
          <a:xfrm>
            <a:off x="84947" y="2685930"/>
            <a:ext cx="11842921" cy="3358610"/>
          </a:xfrm>
        </p:spPr>
      </p:pic>
    </p:spTree>
    <p:extLst>
      <p:ext uri="{BB962C8B-B14F-4D97-AF65-F5344CB8AC3E}">
        <p14:creationId xmlns:p14="http://schemas.microsoft.com/office/powerpoint/2010/main" val="303165277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38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DA7F139E-F7BE-824D-66F7-829076C6EAB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 r="9740"/>
          <a:stretch/>
        </p:blipFill>
        <p:spPr>
          <a:xfrm>
            <a:off x="154378" y="2593763"/>
            <a:ext cx="11756573" cy="3367769"/>
          </a:xfrm>
        </p:spPr>
      </p:pic>
    </p:spTree>
    <p:extLst>
      <p:ext uri="{BB962C8B-B14F-4D97-AF65-F5344CB8AC3E}">
        <p14:creationId xmlns:p14="http://schemas.microsoft.com/office/powerpoint/2010/main" val="25355211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39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720AFE26-7A56-5E9A-DD4B-838466E8B6A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0" r="8691"/>
          <a:stretch/>
        </p:blipFill>
        <p:spPr>
          <a:xfrm>
            <a:off x="256094" y="2636325"/>
            <a:ext cx="11679811" cy="3340266"/>
          </a:xfrm>
        </p:spPr>
      </p:pic>
    </p:spTree>
    <p:extLst>
      <p:ext uri="{BB962C8B-B14F-4D97-AF65-F5344CB8AC3E}">
        <p14:creationId xmlns:p14="http://schemas.microsoft.com/office/powerpoint/2010/main" val="4058152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5830-BF3B-C582-E3BD-BA5A25C15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4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401D23-FC0C-A8F7-D7CE-4B74B43B700F}"/>
              </a:ext>
            </a:extLst>
          </p:cNvPr>
          <p:cNvSpPr txBox="1"/>
          <p:nvPr/>
        </p:nvSpPr>
        <p:spPr>
          <a:xfrm>
            <a:off x="692458" y="373164"/>
            <a:ext cx="6542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Single Exon Transcripts and Number of Transcripts</a:t>
            </a:r>
          </a:p>
        </p:txBody>
      </p:sp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FDAE608A-8681-F538-700A-5982E3F3FC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5" r="8107"/>
          <a:stretch/>
        </p:blipFill>
        <p:spPr>
          <a:xfrm>
            <a:off x="235635" y="1754685"/>
            <a:ext cx="11720730" cy="33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19302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5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(TLMF)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40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7798543E-974A-7DE9-A0C0-8615038FC65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3" r="8002"/>
          <a:stretch/>
        </p:blipFill>
        <p:spPr>
          <a:xfrm>
            <a:off x="316598" y="2790708"/>
            <a:ext cx="11663691" cy="3289456"/>
          </a:xfrm>
        </p:spPr>
      </p:pic>
    </p:spTree>
    <p:extLst>
      <p:ext uri="{BB962C8B-B14F-4D97-AF65-F5344CB8AC3E}">
        <p14:creationId xmlns:p14="http://schemas.microsoft.com/office/powerpoint/2010/main" val="383973191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41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4E580C4B-DF94-C195-0378-66C4868CFA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63" r="8690"/>
          <a:stretch/>
        </p:blipFill>
        <p:spPr>
          <a:xfrm>
            <a:off x="134187" y="2680738"/>
            <a:ext cx="11643752" cy="3311351"/>
          </a:xfrm>
        </p:spPr>
      </p:pic>
    </p:spTree>
    <p:extLst>
      <p:ext uri="{BB962C8B-B14F-4D97-AF65-F5344CB8AC3E}">
        <p14:creationId xmlns:p14="http://schemas.microsoft.com/office/powerpoint/2010/main" val="382147258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(DPLP)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42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233D4F32-5C4E-B229-5E7B-1D3EF48EC23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04" r="8002"/>
          <a:stretch/>
        </p:blipFill>
        <p:spPr>
          <a:xfrm>
            <a:off x="231243" y="2652983"/>
            <a:ext cx="11729514" cy="3289793"/>
          </a:xfrm>
        </p:spPr>
      </p:pic>
    </p:spTree>
    <p:extLst>
      <p:ext uri="{BB962C8B-B14F-4D97-AF65-F5344CB8AC3E}">
        <p14:creationId xmlns:p14="http://schemas.microsoft.com/office/powerpoint/2010/main" val="25415614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43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4D406C62-D1AD-E223-EA76-E970C3C03E2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92" r="8919"/>
          <a:stretch/>
        </p:blipFill>
        <p:spPr>
          <a:xfrm>
            <a:off x="149605" y="2749577"/>
            <a:ext cx="11892790" cy="3401174"/>
          </a:xfrm>
        </p:spPr>
      </p:pic>
    </p:spTree>
    <p:extLst>
      <p:ext uri="{BB962C8B-B14F-4D97-AF65-F5344CB8AC3E}">
        <p14:creationId xmlns:p14="http://schemas.microsoft.com/office/powerpoint/2010/main" val="3956794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2E961F1-4A28-4A5F-BBD4-6E400E5E6C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72357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7F57BEA8-497D-4AA8-8A18-BDCD696B25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8596"/>
            <a:ext cx="12192000" cy="173555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AAFA8233-33BA-F3D7-B5A7-E07450BCD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89439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Analysis for flow-based Optimization (DPMF)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A82415D3-DDE5-4D63-8CB3-23A5EC581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1479733"/>
            <a:ext cx="2743200" cy="0"/>
          </a:xfrm>
          <a:prstGeom prst="line">
            <a:avLst/>
          </a:prstGeom>
          <a:ln w="19050">
            <a:solidFill>
              <a:schemeClr val="bg1">
                <a:alpha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D7193FB-6AE6-4B3B-8F89-56B55DD63B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2201402"/>
            <a:ext cx="12188824" cy="0"/>
          </a:xfrm>
          <a:prstGeom prst="line">
            <a:avLst/>
          </a:prstGeom>
          <a:ln w="508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7DCE004-B6CD-A374-5416-76B4DBED7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522430"/>
            <a:ext cx="2743200" cy="34747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E8CC84D-3979-4E46-9A9F-65B7B277FF03}" type="slidenum">
              <a:rPr lang="en-US">
                <a:solidFill>
                  <a:srgbClr val="898989"/>
                </a:solidFill>
              </a:rPr>
              <a:pPr>
                <a:spcAft>
                  <a:spcPts val="600"/>
                </a:spcAft>
              </a:pPr>
              <a:t>44</a:t>
            </a:fld>
            <a:endParaRPr lang="en-US">
              <a:solidFill>
                <a:srgbClr val="898989"/>
              </a:solidFill>
            </a:endParaRP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3C1B91FA-9BE0-2154-7C38-633905DD87E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4" r="8460"/>
          <a:stretch/>
        </p:blipFill>
        <p:spPr>
          <a:xfrm>
            <a:off x="166773" y="2690858"/>
            <a:ext cx="11858453" cy="3353673"/>
          </a:xfrm>
        </p:spPr>
      </p:pic>
    </p:spTree>
    <p:extLst>
      <p:ext uri="{BB962C8B-B14F-4D97-AF65-F5344CB8AC3E}">
        <p14:creationId xmlns:p14="http://schemas.microsoft.com/office/powerpoint/2010/main" val="1721857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5830-BF3B-C582-E3BD-BA5A25C15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5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401D23-FC0C-A8F7-D7CE-4B74B43B700F}"/>
              </a:ext>
            </a:extLst>
          </p:cNvPr>
          <p:cNvSpPr txBox="1"/>
          <p:nvPr/>
        </p:nvSpPr>
        <p:spPr>
          <a:xfrm>
            <a:off x="692458" y="373164"/>
            <a:ext cx="654217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Single Exon Transcripts and Number of Transcripts</a:t>
            </a:r>
          </a:p>
        </p:txBody>
      </p:sp>
      <p:pic>
        <p:nvPicPr>
          <p:cNvPr id="2" name="Content Placeholder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7DEECCD-082F-E734-533F-0B243062F9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7" r="35777" b="-6799"/>
          <a:stretch/>
        </p:blipFill>
        <p:spPr>
          <a:xfrm>
            <a:off x="572875" y="1042013"/>
            <a:ext cx="10579683" cy="4773973"/>
          </a:xfrm>
        </p:spPr>
      </p:pic>
    </p:spTree>
    <p:extLst>
      <p:ext uri="{BB962C8B-B14F-4D97-AF65-F5344CB8AC3E}">
        <p14:creationId xmlns:p14="http://schemas.microsoft.com/office/powerpoint/2010/main" val="9428747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CC5830-BF3B-C582-E3BD-BA5A25C15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6</a:t>
            </a:fld>
            <a:endParaRPr lang="en-GB"/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3EB9177-FCA9-2986-8FE9-1870AD4BC3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49" r="8593"/>
          <a:stretch/>
        </p:blipFill>
        <p:spPr>
          <a:xfrm>
            <a:off x="139987" y="1682770"/>
            <a:ext cx="11912025" cy="34924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8401D23-FC0C-A8F7-D7CE-4B74B43B700F}"/>
              </a:ext>
            </a:extLst>
          </p:cNvPr>
          <p:cNvSpPr txBox="1"/>
          <p:nvPr/>
        </p:nvSpPr>
        <p:spPr>
          <a:xfrm>
            <a:off x="692458" y="373164"/>
            <a:ext cx="32846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400" b="1" dirty="0"/>
              <a:t>Sensitivity and Precision</a:t>
            </a:r>
          </a:p>
        </p:txBody>
      </p:sp>
    </p:spTree>
    <p:extLst>
      <p:ext uri="{BB962C8B-B14F-4D97-AF65-F5344CB8AC3E}">
        <p14:creationId xmlns:p14="http://schemas.microsoft.com/office/powerpoint/2010/main" val="1263665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C2853C8-5AC7-D7B4-A01D-E37829E07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7</a:t>
            </a:fld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F7147-473D-C6BB-6EC6-43CD3E3114DA}"/>
              </a:ext>
            </a:extLst>
          </p:cNvPr>
          <p:cNvSpPr txBox="1"/>
          <p:nvPr/>
        </p:nvSpPr>
        <p:spPr>
          <a:xfrm>
            <a:off x="4185968" y="1520785"/>
            <a:ext cx="6094562" cy="38164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Human_simulated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 err="1"/>
              <a:t>Human_leukemia</a:t>
            </a: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Human Diverse: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SRR307903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SRR307911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SRR315323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SRR315334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SRR387661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SRR534291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SRR534307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SRR534319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SRR545695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8DA96D-2315-2C3A-8B66-4AA9B6B482C9}"/>
              </a:ext>
            </a:extLst>
          </p:cNvPr>
          <p:cNvSpPr txBox="1"/>
          <p:nvPr/>
        </p:nvSpPr>
        <p:spPr>
          <a:xfrm>
            <a:off x="1397479" y="655608"/>
            <a:ext cx="15731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b="1" dirty="0"/>
              <a:t>Datasets:</a:t>
            </a:r>
          </a:p>
        </p:txBody>
      </p:sp>
    </p:spTree>
    <p:extLst>
      <p:ext uri="{BB962C8B-B14F-4D97-AF65-F5344CB8AC3E}">
        <p14:creationId xmlns:p14="http://schemas.microsoft.com/office/powerpoint/2010/main" val="16769435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88A9EC-F2B0-743C-EE40-A6DE130B48A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6600" b="1" dirty="0"/>
              <a:t>WP2</a:t>
            </a:r>
            <a:endParaRPr lang="en-GB" sz="6600" b="1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46A3BEA-9631-4666-3BE7-26CD340FC7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sz="2800" dirty="0" err="1"/>
              <a:t>Optimization</a:t>
            </a:r>
            <a:r>
              <a:rPr lang="de-DE" sz="2800" dirty="0"/>
              <a:t> </a:t>
            </a:r>
            <a:r>
              <a:rPr lang="de-DE" sz="2800" dirty="0" err="1"/>
              <a:t>with</a:t>
            </a:r>
            <a:r>
              <a:rPr lang="de-DE" sz="2800" dirty="0"/>
              <a:t> </a:t>
            </a:r>
            <a:r>
              <a:rPr lang="de-DE" sz="2800" dirty="0" err="1"/>
              <a:t>Gurobi</a:t>
            </a:r>
            <a:endParaRPr lang="en-GB" sz="2800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64500A80-1C14-0408-22B3-068FF45E0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02273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C94D5308-43F2-7FDA-EAE5-FEEE0FDB474D}"/>
              </a:ext>
            </a:extLst>
          </p:cNvPr>
          <p:cNvSpPr txBox="1">
            <a:spLocks/>
          </p:cNvSpPr>
          <p:nvPr/>
        </p:nvSpPr>
        <p:spPr>
          <a:xfrm>
            <a:off x="8610600" y="1387167"/>
            <a:ext cx="34480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2000" dirty="0" err="1"/>
              <a:t>Full</a:t>
            </a:r>
            <a:r>
              <a:rPr lang="de-DE" sz="2000" dirty="0"/>
              <a:t> Path Enumeration</a:t>
            </a:r>
          </a:p>
          <a:p>
            <a:pPr marL="0" indent="0">
              <a:buNone/>
            </a:pPr>
            <a:endParaRPr lang="de-DE" sz="2000" b="1" dirty="0"/>
          </a:p>
          <a:p>
            <a:pPr marL="0" indent="0">
              <a:buNone/>
            </a:pPr>
            <a:r>
              <a:rPr lang="de-DE" sz="2000" b="1" dirty="0"/>
              <a:t>Datasets</a:t>
            </a:r>
          </a:p>
          <a:p>
            <a:r>
              <a:rPr lang="de-DE" sz="2000" dirty="0"/>
              <a:t>Human </a:t>
            </a:r>
            <a:r>
              <a:rPr lang="de-DE" sz="2000" dirty="0" err="1"/>
              <a:t>geuvadis</a:t>
            </a:r>
            <a:r>
              <a:rPr lang="de-DE" sz="2000" dirty="0"/>
              <a:t> </a:t>
            </a:r>
            <a:r>
              <a:rPr lang="de-DE" sz="2000" dirty="0" err="1"/>
              <a:t>simulated</a:t>
            </a:r>
            <a:endParaRPr lang="de-DE" sz="2000" dirty="0"/>
          </a:p>
          <a:p>
            <a:r>
              <a:rPr lang="de-DE" sz="2000" dirty="0"/>
              <a:t>Human </a:t>
            </a:r>
            <a:r>
              <a:rPr lang="de-DE" sz="2000" dirty="0" err="1"/>
              <a:t>leukemia</a:t>
            </a:r>
            <a:r>
              <a:rPr lang="de-DE" sz="2000" dirty="0"/>
              <a:t> real</a:t>
            </a:r>
          </a:p>
          <a:p>
            <a:r>
              <a:rPr lang="de-DE" sz="2000" dirty="0"/>
              <a:t>Human diverse</a:t>
            </a:r>
          </a:p>
          <a:p>
            <a:pPr lvl="1"/>
            <a:r>
              <a:rPr lang="de-DE" sz="1800" dirty="0"/>
              <a:t>SRR307903 (</a:t>
            </a:r>
            <a:r>
              <a:rPr lang="de-DE" sz="1800" dirty="0" err="1"/>
              <a:t>Fibroblasts</a:t>
            </a:r>
            <a:r>
              <a:rPr lang="de-DE" sz="1800" dirty="0"/>
              <a:t>)</a:t>
            </a:r>
          </a:p>
          <a:p>
            <a:pPr lvl="1"/>
            <a:r>
              <a:rPr lang="de-DE" sz="1800" dirty="0"/>
              <a:t>SRR307911 (</a:t>
            </a:r>
            <a:r>
              <a:rPr lang="de-DE" sz="1800" dirty="0" err="1"/>
              <a:t>Embryonic</a:t>
            </a:r>
            <a:r>
              <a:rPr lang="de-DE" sz="1800" dirty="0"/>
              <a:t> </a:t>
            </a:r>
            <a:r>
              <a:rPr lang="de-DE" sz="1800" dirty="0" err="1"/>
              <a:t>stem</a:t>
            </a:r>
            <a:r>
              <a:rPr lang="de-DE" sz="1800" dirty="0"/>
              <a:t> </a:t>
            </a:r>
            <a:r>
              <a:rPr lang="de-DE" sz="1800" dirty="0" err="1"/>
              <a:t>cells</a:t>
            </a:r>
            <a:r>
              <a:rPr lang="de-DE" sz="1800" dirty="0"/>
              <a:t>)</a:t>
            </a:r>
            <a:endParaRPr lang="en-GB" sz="1800" dirty="0"/>
          </a:p>
        </p:txBody>
      </p:sp>
      <p:sp>
        <p:nvSpPr>
          <p:cNvPr id="6" name="Geschweifte Klammer rechts 5">
            <a:extLst>
              <a:ext uri="{FF2B5EF4-FFF2-40B4-BE49-F238E27FC236}">
                <a16:creationId xmlns:a16="http://schemas.microsoft.com/office/drawing/2014/main" id="{88406B3A-AE67-C7B2-BCB8-854095449D62}"/>
              </a:ext>
            </a:extLst>
          </p:cNvPr>
          <p:cNvSpPr/>
          <p:nvPr/>
        </p:nvSpPr>
        <p:spPr>
          <a:xfrm rot="5400000">
            <a:off x="1837026" y="4804502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2287A68E-F87A-A1DE-BF52-D90EE96718AF}"/>
              </a:ext>
            </a:extLst>
          </p:cNvPr>
          <p:cNvSpPr txBox="1"/>
          <p:nvPr/>
        </p:nvSpPr>
        <p:spPr>
          <a:xfrm>
            <a:off x="1596608" y="6129776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L1 norm</a:t>
            </a:r>
            <a:endParaRPr lang="en-GB" sz="1600" dirty="0"/>
          </a:p>
        </p:txBody>
      </p:sp>
      <p:sp>
        <p:nvSpPr>
          <p:cNvPr id="8" name="Geschweifte Klammer rechts 7">
            <a:extLst>
              <a:ext uri="{FF2B5EF4-FFF2-40B4-BE49-F238E27FC236}">
                <a16:creationId xmlns:a16="http://schemas.microsoft.com/office/drawing/2014/main" id="{4D30B7E1-6CF1-1B77-26AB-A331AC6AFC20}"/>
              </a:ext>
            </a:extLst>
          </p:cNvPr>
          <p:cNvSpPr/>
          <p:nvPr/>
        </p:nvSpPr>
        <p:spPr>
          <a:xfrm rot="5400000">
            <a:off x="4246853" y="4803756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Geschweifte Klammer rechts 8">
            <a:extLst>
              <a:ext uri="{FF2B5EF4-FFF2-40B4-BE49-F238E27FC236}">
                <a16:creationId xmlns:a16="http://schemas.microsoft.com/office/drawing/2014/main" id="{4FFED37C-36ED-6089-ABB4-3A18DB401CC4}"/>
              </a:ext>
            </a:extLst>
          </p:cNvPr>
          <p:cNvSpPr/>
          <p:nvPr/>
        </p:nvSpPr>
        <p:spPr>
          <a:xfrm rot="5400000">
            <a:off x="6701920" y="4803756"/>
            <a:ext cx="393122" cy="22574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F7C92830-79A8-07F9-FA2F-1C6ABB4345F9}"/>
              </a:ext>
            </a:extLst>
          </p:cNvPr>
          <p:cNvSpPr txBox="1"/>
          <p:nvPr/>
        </p:nvSpPr>
        <p:spPr>
          <a:xfrm>
            <a:off x="4006435" y="6129030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L0 norm</a:t>
            </a:r>
            <a:endParaRPr lang="en-GB" sz="1600" dirty="0"/>
          </a:p>
        </p:txBody>
      </p:sp>
      <p:sp>
        <p:nvSpPr>
          <p:cNvPr id="11" name="Textfeld 10">
            <a:extLst>
              <a:ext uri="{FF2B5EF4-FFF2-40B4-BE49-F238E27FC236}">
                <a16:creationId xmlns:a16="http://schemas.microsoft.com/office/drawing/2014/main" id="{7E5BA1E6-1DF8-A5CC-B33B-DAFC91C6D42E}"/>
              </a:ext>
            </a:extLst>
          </p:cNvPr>
          <p:cNvSpPr txBox="1"/>
          <p:nvPr/>
        </p:nvSpPr>
        <p:spPr>
          <a:xfrm>
            <a:off x="6478133" y="6129030"/>
            <a:ext cx="873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L2 norm</a:t>
            </a:r>
            <a:endParaRPr lang="en-GB" sz="1600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219855F4-1523-1283-DCC2-89B5A44CF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8CC84D-3979-4E46-9A9F-65B7B277FF03}" type="slidenum">
              <a:rPr lang="en-GB" smtClean="0"/>
              <a:t>9</a:t>
            </a:fld>
            <a:endParaRPr lang="en-GB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84A9699-72C1-441B-D287-48A5FA2647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071"/>
          <a:stretch/>
        </p:blipFill>
        <p:spPr>
          <a:xfrm>
            <a:off x="-9525" y="1131873"/>
            <a:ext cx="8324850" cy="4560755"/>
          </a:xfrm>
          <a:prstGeom prst="rect">
            <a:avLst/>
          </a:prstGeom>
        </p:spPr>
      </p:pic>
      <p:sp>
        <p:nvSpPr>
          <p:cNvPr id="16" name="Textfeld 15">
            <a:extLst>
              <a:ext uri="{FF2B5EF4-FFF2-40B4-BE49-F238E27FC236}">
                <a16:creationId xmlns:a16="http://schemas.microsoft.com/office/drawing/2014/main" id="{BD7056FC-7677-DAAB-A474-58DD8A8ECEB5}"/>
              </a:ext>
            </a:extLst>
          </p:cNvPr>
          <p:cNvSpPr txBox="1"/>
          <p:nvPr/>
        </p:nvSpPr>
        <p:spPr>
          <a:xfrm>
            <a:off x="552450" y="543558"/>
            <a:ext cx="3609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Execution</a:t>
            </a:r>
            <a:r>
              <a:rPr lang="de-DE" dirty="0"/>
              <a:t> time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graph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642442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382</Words>
  <Application>Microsoft Office PowerPoint</Application>
  <PresentationFormat>Widescreen</PresentationFormat>
  <Paragraphs>151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Calibri</vt:lpstr>
      <vt:lpstr>Calibri Light</vt:lpstr>
      <vt:lpstr>Cambria Math</vt:lpstr>
      <vt:lpstr>Office</vt:lpstr>
      <vt:lpstr>WP1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WP2</vt:lpstr>
      <vt:lpstr>PowerPoint Presentation</vt:lpstr>
      <vt:lpstr>PowerPoint Presentation</vt:lpstr>
      <vt:lpstr>PowerPoint Presentation</vt:lpstr>
      <vt:lpstr>WP3</vt:lpstr>
      <vt:lpstr>Time Analysis for flow-based Optimization</vt:lpstr>
      <vt:lpstr>Precision and Sensitivity for flow-based Optimization</vt:lpstr>
      <vt:lpstr>Number of Transcripts and Transcript Size for flow-based Optimization</vt:lpstr>
      <vt:lpstr>Cost-function dependent results  for flow-based Optimization</vt:lpstr>
      <vt:lpstr>Overall results</vt:lpstr>
      <vt:lpstr>Vielen Dank.</vt:lpstr>
      <vt:lpstr>Anhang</vt:lpstr>
      <vt:lpstr>WP2 - Anhang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Anhang WP3</vt:lpstr>
      <vt:lpstr>Further Analysis for flow-based Optimization</vt:lpstr>
      <vt:lpstr>Further Analysis for flow-based Optimization</vt:lpstr>
      <vt:lpstr>Analysis for flow-based Optimization (TLLP)</vt:lpstr>
      <vt:lpstr>Analysis for flow-based Optimization (TLLP)</vt:lpstr>
      <vt:lpstr>Analysis for flow-based Optimization (TLMF)</vt:lpstr>
      <vt:lpstr>Analysis for flow-based Optimization (TLMF)</vt:lpstr>
      <vt:lpstr>Analysis for flow-based Optimization (DPLP)</vt:lpstr>
      <vt:lpstr>Analysis for flow-based Optimization (DPLP)</vt:lpstr>
      <vt:lpstr>Analysis for flow-based Optimization (DPMF)</vt:lpstr>
      <vt:lpstr>Analysis for flow-based Optimization (DPMF)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WP2</dc:title>
  <dc:creator>Laura Pilgram</dc:creator>
  <cp:lastModifiedBy>Thomas s</cp:lastModifiedBy>
  <cp:revision>9</cp:revision>
  <dcterms:created xsi:type="dcterms:W3CDTF">2022-10-09T14:25:45Z</dcterms:created>
  <dcterms:modified xsi:type="dcterms:W3CDTF">2022-10-11T18:54:36Z</dcterms:modified>
</cp:coreProperties>
</file>

<file path=docProps/thumbnail.jpeg>
</file>